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0" r:id="rId6"/>
  </p:sldMasterIdLst>
  <p:notesMasterIdLst>
    <p:notesMasterId r:id="rId14"/>
  </p:notesMasterIdLst>
  <p:sldIdLst>
    <p:sldId id="687" r:id="rId7"/>
    <p:sldId id="257" r:id="rId8"/>
    <p:sldId id="261" r:id="rId9"/>
    <p:sldId id="262" r:id="rId10"/>
    <p:sldId id="265" r:id="rId11"/>
    <p:sldId id="259" r:id="rId12"/>
    <p:sldId id="68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47"/>
    <a:srgbClr val="005B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C18082-8F07-D924-FC74-08820FAE159E}" v="191" dt="2023-01-09T16:08:16.5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343" autoAdjust="0"/>
  </p:normalViewPr>
  <p:slideViewPr>
    <p:cSldViewPr snapToGrid="0">
      <p:cViewPr varScale="1">
        <p:scale>
          <a:sx n="59" d="100"/>
          <a:sy n="59" d="100"/>
        </p:scale>
        <p:origin x="940"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206A97-396D-2B4F-9091-354C5C763F4B}" type="datetimeFigureOut">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6C6012-4D05-234C-8D94-2ABFA146363E}" type="slidenum">
              <a:rPr lang="en-US" smtClean="0"/>
              <a:t>‹#›</a:t>
            </a:fld>
            <a:endParaRPr lang="en-US"/>
          </a:p>
        </p:txBody>
      </p:sp>
    </p:spTree>
    <p:extLst>
      <p:ext uri="{BB962C8B-B14F-4D97-AF65-F5344CB8AC3E}">
        <p14:creationId xmlns:p14="http://schemas.microsoft.com/office/powerpoint/2010/main" val="205060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Sport Coordinators are on hand to work with local community sport clubs and leaders. They provide support to help understand barriers and develop inclusive approaches that ensure everyone can get active. They help establish partnerships, and develop plans and resources to build capacity and capability in community organisations</a:t>
            </a:r>
            <a:endParaRPr lang="en-US" dirty="0">
              <a:cs typeface="Calibri"/>
            </a:endParaRPr>
          </a:p>
        </p:txBody>
      </p:sp>
      <p:sp>
        <p:nvSpPr>
          <p:cNvPr id="4" name="Slide Number Placeholder 3"/>
          <p:cNvSpPr>
            <a:spLocks noGrp="1"/>
          </p:cNvSpPr>
          <p:nvPr>
            <p:ph type="sldNum" sz="quarter" idx="5"/>
          </p:nvPr>
        </p:nvSpPr>
        <p:spPr/>
        <p:txBody>
          <a:bodyPr/>
          <a:lstStyle/>
          <a:p>
            <a:fld id="{5A6C6012-4D05-234C-8D94-2ABFA146363E}" type="slidenum">
              <a:rPr lang="en-US" smtClean="0"/>
              <a:t>3</a:t>
            </a:fld>
            <a:endParaRPr lang="en-US"/>
          </a:p>
        </p:txBody>
      </p:sp>
    </p:spTree>
    <p:extLst>
      <p:ext uri="{BB962C8B-B14F-4D97-AF65-F5344CB8AC3E}">
        <p14:creationId xmlns:p14="http://schemas.microsoft.com/office/powerpoint/2010/main" val="1276321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Sportscotland recognised that programmes weren’t fully inclusive and that the role of sport in delivering positive outcomes could have a far greater reach and impact.</a:t>
            </a:r>
          </a:p>
          <a:p>
            <a:r>
              <a:rPr lang="en-GB" dirty="0"/>
              <a:t>As a result, the Changing Lives Through Sport programme was established.  Shirley-Anne Smith was accepted onto cohort one and engaged with colleagues from across the sporting sector at various learning and development sessions, but importantly sharing her learning with staff within the service </a:t>
            </a:r>
            <a:r>
              <a:rPr kumimoji="0" lang="en-GB" sz="1200" b="0" i="0" u="none" strike="noStrike" kern="1200" cap="none" spc="0" normalizeH="0" baseline="0" noProof="0" dirty="0">
                <a:ln>
                  <a:noFill/>
                </a:ln>
                <a:solidFill>
                  <a:prstClr val="black"/>
                </a:solidFill>
                <a:effectLst/>
                <a:uLnTx/>
                <a:uFillTx/>
                <a:latin typeface="+mn-lt"/>
                <a:ea typeface="+mn-ea"/>
                <a:cs typeface="+mn-cs"/>
              </a:rPr>
              <a:t>and challenging them </a:t>
            </a:r>
            <a:r>
              <a:rPr lang="en-GB" dirty="0"/>
              <a:t>to consider the approach we take to our work and how to better imbed the values of equality, diversity and inclusion into our projects and programmes. She progressed on to the Leadership programme and works with a small group of leaders from across the country to help develop a systems based approach to changing lives through sport. A further two staff members, one each from community sport and active schools have subsequently participated in the programme and become local champions.</a:t>
            </a:r>
            <a:endParaRPr lang="en-GB" dirty="0">
              <a:cs typeface="Calibri"/>
            </a:endParaRPr>
          </a:p>
        </p:txBody>
      </p:sp>
      <p:sp>
        <p:nvSpPr>
          <p:cNvPr id="4" name="Slide Number Placeholder 3"/>
          <p:cNvSpPr>
            <a:spLocks noGrp="1"/>
          </p:cNvSpPr>
          <p:nvPr>
            <p:ph type="sldNum" sz="quarter" idx="5"/>
          </p:nvPr>
        </p:nvSpPr>
        <p:spPr/>
        <p:txBody>
          <a:bodyPr/>
          <a:lstStyle/>
          <a:p>
            <a:fld id="{5A6C6012-4D05-234C-8D94-2ABFA146363E}" type="slidenum">
              <a:rPr lang="en-US" smtClean="0"/>
              <a:t>4</a:t>
            </a:fld>
            <a:endParaRPr lang="en-US"/>
          </a:p>
        </p:txBody>
      </p:sp>
    </p:spTree>
    <p:extLst>
      <p:ext uri="{BB962C8B-B14F-4D97-AF65-F5344CB8AC3E}">
        <p14:creationId xmlns:p14="http://schemas.microsoft.com/office/powerpoint/2010/main" val="3712065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created an EDI working group which took us on a hugely informative journey and led to us identifying these 4 priority areas whilst maintaining a commitment to deliver against all protected characteristics. We took our steer from national and local strategy including Sport for Life and the Local Outcome Improvement Plan for West Lothian. We recognised the importance of having both sport and social outcomes for our service which leads us to where we are at now. Additional investment from </a:t>
            </a:r>
            <a:r>
              <a:rPr lang="en-GB" err="1"/>
              <a:t>sportscotland</a:t>
            </a:r>
            <a:r>
              <a:rPr lang="en-GB"/>
              <a:t> to allow us to take this targeted E, D, I approach with myself in a leadership role, Demi Mitchell and Matthew Sommerville in targeted roles for Active Schools alongside the changing lives champions. On top of that all of our staff are committed to making small changes to the way that they work with each of them delivering against one or more of the priorities above. Throughout this discussion it would be great to find out where you are at in terms of our priorities.</a:t>
            </a:r>
          </a:p>
          <a:p>
            <a:endParaRPr lang="en-GB"/>
          </a:p>
        </p:txBody>
      </p:sp>
      <p:sp>
        <p:nvSpPr>
          <p:cNvPr id="4" name="Slide Number Placeholder 3"/>
          <p:cNvSpPr>
            <a:spLocks noGrp="1"/>
          </p:cNvSpPr>
          <p:nvPr>
            <p:ph type="sldNum" sz="quarter" idx="5"/>
          </p:nvPr>
        </p:nvSpPr>
        <p:spPr/>
        <p:txBody>
          <a:bodyPr/>
          <a:lstStyle/>
          <a:p>
            <a:fld id="{5A6C6012-4D05-234C-8D94-2ABFA146363E}" type="slidenum">
              <a:rPr lang="en-US" smtClean="0"/>
              <a:t>5</a:t>
            </a:fld>
            <a:endParaRPr lang="en-US"/>
          </a:p>
        </p:txBody>
      </p:sp>
    </p:spTree>
    <p:extLst>
      <p:ext uri="{BB962C8B-B14F-4D97-AF65-F5344CB8AC3E}">
        <p14:creationId xmlns:p14="http://schemas.microsoft.com/office/powerpoint/2010/main" val="2650738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Partnerships</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We identify and collaborate with internal and external partners to understand their priorities and to determine common outcomes.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Developing People in Sport</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We take a person-centred approach to the recruitment, deployment and development of coaches and volunteers that support the delivery of our programmes.</a:t>
            </a:r>
            <a:endParaRPr lang="en-GB" sz="1200" kern="1200" dirty="0">
              <a:solidFill>
                <a:schemeClr val="tx1"/>
              </a:solidFill>
              <a:effectLst/>
              <a:latin typeface="+mn-lt"/>
              <a:ea typeface="+mn-ea"/>
              <a:cs typeface="+mn-cs"/>
            </a:endParaRPr>
          </a:p>
          <a:p>
            <a:pPr lvl="0" fontAlgn="base"/>
            <a:r>
              <a:rPr lang="en-GB" sz="1200" i="1" kern="1200" dirty="0">
                <a:solidFill>
                  <a:schemeClr val="tx1"/>
                </a:solidFill>
                <a:effectLst/>
                <a:latin typeface="+mn-lt"/>
                <a:ea typeface="+mn-ea"/>
                <a:cs typeface="+mn-cs"/>
              </a:rPr>
              <a:t>We coordinate an accessible programme of coach education aligned to Active Assured accreditation across areas such as Child Protection, First Aid and Disability Inclusion.</a:t>
            </a:r>
            <a:endParaRPr lang="en-GB" sz="1200" kern="1200" dirty="0">
              <a:solidFill>
                <a:schemeClr val="tx1"/>
              </a:solidFill>
              <a:effectLst/>
              <a:latin typeface="+mn-lt"/>
              <a:ea typeface="+mn-ea"/>
              <a:cs typeface="+mn-cs"/>
            </a:endParaRPr>
          </a:p>
          <a:p>
            <a:pPr lvl="0" fontAlgn="base"/>
            <a:r>
              <a:rPr lang="en-GB" sz="1200" i="1" kern="1200" dirty="0">
                <a:solidFill>
                  <a:schemeClr val="tx1"/>
                </a:solidFill>
                <a:effectLst/>
                <a:latin typeface="+mn-lt"/>
                <a:ea typeface="+mn-ea"/>
                <a:cs typeface="+mn-cs"/>
              </a:rPr>
              <a:t>We promote that learning enhances self-esteem and confidence, encourages connections and social interactions which helps coaches, volunteers and others involved in the delivery and organisation of sport to support their own well-being.</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School Sport Events</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Children and young people are provided with opportunities to participate at festivals, competitions and other sporting events.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Developing Clubs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We provide opportunities for children and young people to engage with local community sports clubs.</a:t>
            </a:r>
            <a:r>
              <a:rPr lang="en-GB" i="1" dirty="0"/>
              <a:t>  </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We support clubs to identify and address the needs of their membership and of their wider community.</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Extracurricular Activity</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We work with schools, clubs and other partners to provide a programme of extracurricular clubs that meets the needs of children and young people.</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Leadership Programmes</a:t>
            </a:r>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We support and deliver a range of leadership programmes and qualifications (e.g. Coach Academy West Lothian, Young Ambassadors, School Sport Captains, Primary Leadership) that supports the delivery of sport in schools and local communities.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Places for Sport</a:t>
            </a:r>
            <a:endParaRPr lang="en-GB"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We connect the right people to develop the right facilities in the right places</a:t>
            </a:r>
            <a:endParaRPr lang="en-GB" sz="1200" kern="1200" dirty="0">
              <a:solidFill>
                <a:schemeClr val="tx1"/>
              </a:solidFill>
              <a:effectLst/>
              <a:latin typeface="+mn-lt"/>
              <a:ea typeface="+mn-ea"/>
              <a:cs typeface="+mn-cs"/>
            </a:endParaRPr>
          </a:p>
          <a:p>
            <a:r>
              <a:rPr lang="en-GB" dirty="0">
                <a:cs typeface="Calibri" panose="020F0502020204030204"/>
              </a:rPr>
              <a:t>The key to us delivering a successful model for West Lothian is ensuring that we are taking into account both the sport and the social need of targeted communities. </a:t>
            </a:r>
            <a:endParaRPr lang="en-GB" dirty="0"/>
          </a:p>
        </p:txBody>
      </p:sp>
      <p:sp>
        <p:nvSpPr>
          <p:cNvPr id="4" name="Slide Number Placeholder 3"/>
          <p:cNvSpPr>
            <a:spLocks noGrp="1"/>
          </p:cNvSpPr>
          <p:nvPr>
            <p:ph type="sldNum" sz="quarter" idx="5"/>
          </p:nvPr>
        </p:nvSpPr>
        <p:spPr/>
        <p:txBody>
          <a:bodyPr/>
          <a:lstStyle/>
          <a:p>
            <a:fld id="{5A6C6012-4D05-234C-8D94-2ABFA146363E}" type="slidenum">
              <a:rPr lang="en-US" smtClean="0"/>
              <a:t>6</a:t>
            </a:fld>
            <a:endParaRPr lang="en-US"/>
          </a:p>
        </p:txBody>
      </p:sp>
    </p:spTree>
    <p:extLst>
      <p:ext uri="{BB962C8B-B14F-4D97-AF65-F5344CB8AC3E}">
        <p14:creationId xmlns:p14="http://schemas.microsoft.com/office/powerpoint/2010/main" val="434222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4"/>
            <a:ext cx="12191237" cy="6857571"/>
          </a:xfrm>
          <a:prstGeom prst="rect">
            <a:avLst/>
          </a:prstGeom>
        </p:spPr>
      </p:pic>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439456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753150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noChangeArrowheads="1"/>
          </p:cNvSpPr>
          <p:nvPr>
            <p:ph type="ctrTitle"/>
          </p:nvPr>
        </p:nvSpPr>
        <p:spPr>
          <a:xfrm>
            <a:off x="719403" y="2225771"/>
            <a:ext cx="9277815" cy="769441"/>
          </a:xfrm>
          <a:prstGeom prst="rect">
            <a:avLst/>
          </a:prstGeom>
          <a:solidFill>
            <a:srgbClr val="FFFFFF">
              <a:alpha val="69804"/>
            </a:srgbClr>
          </a:solidFill>
        </p:spPr>
        <p:txBody>
          <a:bodyPr wrap="none" lIns="180000" anchor="b"/>
          <a:lstStyle>
            <a:lvl1pPr>
              <a:defRPr sz="4400" spc="-150" smtClean="0">
                <a:solidFill>
                  <a:srgbClr val="EA592B"/>
                </a:solidFill>
                <a:latin typeface="Soho Std Heavy" panose="02040903060506020204" pitchFamily="18" charset="0"/>
              </a:defRPr>
            </a:lvl1pPr>
          </a:lstStyle>
          <a:p>
            <a:r>
              <a:rPr lang="en-GB"/>
              <a:t>Click to edit Master title style</a:t>
            </a:r>
          </a:p>
        </p:txBody>
      </p:sp>
      <p:sp>
        <p:nvSpPr>
          <p:cNvPr id="4" name="Subtitle 3"/>
          <p:cNvSpPr>
            <a:spLocks noGrp="1" noChangeArrowheads="1"/>
          </p:cNvSpPr>
          <p:nvPr>
            <p:ph type="subTitle" idx="1" hasCustomPrompt="1"/>
          </p:nvPr>
        </p:nvSpPr>
        <p:spPr>
          <a:xfrm>
            <a:off x="719403" y="2993770"/>
            <a:ext cx="7253566" cy="523220"/>
          </a:xfrm>
          <a:prstGeom prst="rect">
            <a:avLst/>
          </a:prstGeom>
          <a:solidFill>
            <a:srgbClr val="FFFFFF">
              <a:alpha val="69804"/>
            </a:srgbClr>
          </a:solidFill>
        </p:spPr>
        <p:txBody>
          <a:bodyPr wrap="none" lIns="180000">
            <a:spAutoFit/>
          </a:bodyPr>
          <a:lstStyle>
            <a:lvl1pPr marL="0" indent="0">
              <a:buFontTx/>
              <a:buNone/>
              <a:defRPr sz="2800" b="1" smtClean="0">
                <a:solidFill>
                  <a:srgbClr val="0A0478"/>
                </a:solidFill>
                <a:latin typeface="Calibri" panose="020F0502020204030204" pitchFamily="34" charset="0"/>
                <a:cs typeface="Calibri" panose="020F0502020204030204" pitchFamily="34" charset="0"/>
              </a:defRPr>
            </a:lvl1pPr>
          </a:lstStyle>
          <a:p>
            <a:r>
              <a:rPr lang="en-GB"/>
              <a:t>Click to edit Master subtitle style or delete box</a:t>
            </a:r>
          </a:p>
        </p:txBody>
      </p:sp>
      <p:pic>
        <p:nvPicPr>
          <p:cNvPr id="5" name="Picture 4" descr="A close up of a logo&#10;&#10;Description automatically generated">
            <a:extLst>
              <a:ext uri="{FF2B5EF4-FFF2-40B4-BE49-F238E27FC236}">
                <a16:creationId xmlns:a16="http://schemas.microsoft.com/office/drawing/2014/main" id="{B118966F-F899-441A-9A49-F4132F9D9F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43353" y="6119577"/>
            <a:ext cx="3600649" cy="582105"/>
          </a:xfrm>
          <a:prstGeom prst="rect">
            <a:avLst/>
          </a:prstGeom>
        </p:spPr>
      </p:pic>
    </p:spTree>
    <p:extLst>
      <p:ext uri="{BB962C8B-B14F-4D97-AF65-F5344CB8AC3E}">
        <p14:creationId xmlns:p14="http://schemas.microsoft.com/office/powerpoint/2010/main" val="4025225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4378"/>
            <a:ext cx="8039477" cy="584775"/>
          </a:xfrm>
          <a:prstGeom prst="rect">
            <a:avLst/>
          </a:prstGeom>
          <a:solidFill>
            <a:srgbClr val="EA592B"/>
          </a:solidFill>
        </p:spPr>
        <p:txBody>
          <a:bodyPr wrap="square" lIns="540000" anchor="ctr" anchorCtr="0">
            <a:spAutoFit/>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609600" y="1600424"/>
            <a:ext cx="10972800" cy="3988817"/>
          </a:xfrm>
          <a:prstGeom prst="rect">
            <a:avLst/>
          </a:prstGeom>
        </p:spPr>
        <p:txBody>
          <a:bodyPr>
            <a:norm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close up of a logo&#10;&#10;Description automatically generated">
            <a:extLst>
              <a:ext uri="{FF2B5EF4-FFF2-40B4-BE49-F238E27FC236}">
                <a16:creationId xmlns:a16="http://schemas.microsoft.com/office/drawing/2014/main" id="{4F48038C-CD41-4DC8-989D-1961EF1198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43353" y="6119577"/>
            <a:ext cx="3600649" cy="582105"/>
          </a:xfrm>
          <a:prstGeom prst="rect">
            <a:avLst/>
          </a:prstGeom>
        </p:spPr>
      </p:pic>
    </p:spTree>
    <p:extLst>
      <p:ext uri="{BB962C8B-B14F-4D97-AF65-F5344CB8AC3E}">
        <p14:creationId xmlns:p14="http://schemas.microsoft.com/office/powerpoint/2010/main" val="2109286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94378"/>
            <a:ext cx="8039477" cy="584775"/>
          </a:xfrm>
          <a:prstGeom prst="rect">
            <a:avLst/>
          </a:prstGeom>
          <a:solidFill>
            <a:srgbClr val="EA592B"/>
          </a:solidFill>
        </p:spPr>
        <p:txBody>
          <a:bodyPr wrap="square" lIns="540000" anchor="ctr" anchorCtr="0">
            <a:spAutoFit/>
          </a:bodyPr>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609600" y="1600424"/>
            <a:ext cx="5313872" cy="4167772"/>
          </a:xfrm>
          <a:prstGeom prst="rect">
            <a:avLst/>
          </a:prstGeom>
        </p:spPr>
        <p:txBody>
          <a:bodyPr>
            <a:norm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close up of a logo&#10;&#10;Description automatically generated">
            <a:extLst>
              <a:ext uri="{FF2B5EF4-FFF2-40B4-BE49-F238E27FC236}">
                <a16:creationId xmlns:a16="http://schemas.microsoft.com/office/drawing/2014/main" id="{4F48038C-CD41-4DC8-989D-1961EF1198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43353" y="6119577"/>
            <a:ext cx="3600649" cy="582105"/>
          </a:xfrm>
          <a:prstGeom prst="rect">
            <a:avLst/>
          </a:prstGeom>
        </p:spPr>
      </p:pic>
      <p:sp>
        <p:nvSpPr>
          <p:cNvPr id="5" name="Content Placeholder 2">
            <a:extLst>
              <a:ext uri="{FF2B5EF4-FFF2-40B4-BE49-F238E27FC236}">
                <a16:creationId xmlns:a16="http://schemas.microsoft.com/office/drawing/2014/main" id="{C8E214FF-BD09-4566-BD20-2439BDBF0C99}"/>
              </a:ext>
            </a:extLst>
          </p:cNvPr>
          <p:cNvSpPr>
            <a:spLocks noGrp="1"/>
          </p:cNvSpPr>
          <p:nvPr>
            <p:ph idx="10"/>
          </p:nvPr>
        </p:nvSpPr>
        <p:spPr>
          <a:xfrm>
            <a:off x="6268530" y="1600424"/>
            <a:ext cx="5313872" cy="4167772"/>
          </a:xfrm>
          <a:prstGeom prst="rect">
            <a:avLst/>
          </a:prstGeom>
        </p:spPr>
        <p:txBody>
          <a:bodyPr>
            <a:norm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24832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7716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819DC9B8-B5BB-4AA6-B8C6-6144D18097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2455" y="6022993"/>
            <a:ext cx="4105122" cy="527980"/>
          </a:xfrm>
          <a:prstGeom prst="rect">
            <a:avLst/>
          </a:prstGeom>
        </p:spPr>
      </p:pic>
    </p:spTree>
    <p:extLst>
      <p:ext uri="{BB962C8B-B14F-4D97-AF65-F5344CB8AC3E}">
        <p14:creationId xmlns:p14="http://schemas.microsoft.com/office/powerpoint/2010/main" val="3223891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ooter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1" y="982336"/>
            <a:ext cx="10997309" cy="4922587"/>
          </a:xfrm>
          <a:prstGeom prst="rect">
            <a:avLst/>
          </a:prstGeom>
        </p:spPr>
        <p:txBody>
          <a:bodyPr/>
          <a:lstStyle>
            <a:lvl1pPr marL="0" indent="0">
              <a:buNone/>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logo&#10;&#10;Description automatically generated">
            <a:extLst>
              <a:ext uri="{FF2B5EF4-FFF2-40B4-BE49-F238E27FC236}">
                <a16:creationId xmlns:a16="http://schemas.microsoft.com/office/drawing/2014/main" id="{62350318-D204-43F2-BD8F-A2B2BC3856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51725" y="6362517"/>
            <a:ext cx="2653057" cy="341223"/>
          </a:xfrm>
          <a:prstGeom prst="rect">
            <a:avLst/>
          </a:prstGeom>
        </p:spPr>
      </p:pic>
      <p:sp>
        <p:nvSpPr>
          <p:cNvPr id="10" name="Text Placeholder 8">
            <a:extLst>
              <a:ext uri="{FF2B5EF4-FFF2-40B4-BE49-F238E27FC236}">
                <a16:creationId xmlns:a16="http://schemas.microsoft.com/office/drawing/2014/main" id="{05603C33-4B92-4B2F-B80D-D44259D7AEF6}"/>
              </a:ext>
            </a:extLst>
          </p:cNvPr>
          <p:cNvSpPr>
            <a:spLocks noGrp="1"/>
          </p:cNvSpPr>
          <p:nvPr>
            <p:ph type="body" sz="quarter" idx="11" hasCustomPrompt="1"/>
          </p:nvPr>
        </p:nvSpPr>
        <p:spPr>
          <a:xfrm>
            <a:off x="260771" y="283710"/>
            <a:ext cx="11346138" cy="469912"/>
          </a:xfrm>
          <a:prstGeom prst="rect">
            <a:avLst/>
          </a:prstGeom>
          <a:noFill/>
        </p:spPr>
        <p:txBody>
          <a:bodyPr/>
          <a:lstStyle>
            <a:lvl1pPr marL="0" indent="0">
              <a:buNone/>
              <a:defRPr sz="2540">
                <a:solidFill>
                  <a:srgbClr val="EA592B"/>
                </a:solidFill>
                <a:latin typeface="Soho Std Heavy" panose="02040903060506020204" pitchFamily="18" charset="0"/>
              </a:defRPr>
            </a:lvl1pPr>
          </a:lstStyle>
          <a:p>
            <a:pPr lvl="0"/>
            <a:r>
              <a:rPr lang="en-US"/>
              <a:t>Heading 1</a:t>
            </a:r>
            <a:endParaRPr lang="en-GB"/>
          </a:p>
        </p:txBody>
      </p:sp>
    </p:spTree>
    <p:extLst>
      <p:ext uri="{BB962C8B-B14F-4D97-AF65-F5344CB8AC3E}">
        <p14:creationId xmlns:p14="http://schemas.microsoft.com/office/powerpoint/2010/main" val="4247047835"/>
      </p:ext>
    </p:extLst>
  </p:cSld>
  <p:clrMapOvr>
    <a:masterClrMapping/>
  </p:clrMapOvr>
  <p:extLst>
    <p:ext uri="{DCECCB84-F9BA-43D5-87BE-67443E8EF086}">
      <p15:sldGuideLst xmlns:p15="http://schemas.microsoft.com/office/powerpoint/2012/main">
        <p15:guide id="1" orient="horz" pos="2381">
          <p15:clr>
            <a:srgbClr val="FBAE40"/>
          </p15:clr>
        </p15:guide>
        <p15:guide id="2" pos="1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3394" y="620714"/>
            <a:ext cx="8600157" cy="779700"/>
          </a:xfrm>
        </p:spPr>
        <p:txBody>
          <a:bodyPr/>
          <a:lstStyle/>
          <a:p>
            <a:r>
              <a:rPr lang="en-US"/>
              <a:t>Click to edit Master title style</a:t>
            </a:r>
            <a:endParaRPr lang="en-GB"/>
          </a:p>
        </p:txBody>
      </p:sp>
      <p:sp>
        <p:nvSpPr>
          <p:cNvPr id="3" name="Content Placeholder 2"/>
          <p:cNvSpPr>
            <a:spLocks noGrp="1"/>
          </p:cNvSpPr>
          <p:nvPr>
            <p:ph sz="half" idx="1"/>
          </p:nvPr>
        </p:nvSpPr>
        <p:spPr>
          <a:xfrm>
            <a:off x="609600" y="1604417"/>
            <a:ext cx="5384800" cy="3887763"/>
          </a:xfrm>
        </p:spPr>
        <p:txBody>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4417"/>
            <a:ext cx="5384800" cy="3887763"/>
          </a:xfrm>
        </p:spPr>
        <p:txBody>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258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03506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759007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377184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764034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33047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73650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106461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9034"/>
            <a:ext cx="2743200" cy="365125"/>
          </a:xfrm>
          <a:prstGeom prst="rect">
            <a:avLst/>
          </a:prstGeom>
        </p:spPr>
        <p:txBody>
          <a:bodyPr/>
          <a:lstStyle/>
          <a:p>
            <a:fld id="{09839914-4A42-5841-BA98-706A58B8CF56}" type="datetimeFigureOut">
              <a:rPr lang="en-US" smtClean="0"/>
              <a:t>6/5/2024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230BBB9-70FD-864B-93A7-4241C9CA96CC}" type="slidenum">
              <a:rPr lang="en-US" smtClean="0"/>
              <a:t>‹#›</a:t>
            </a:fld>
            <a:endParaRPr lang="en-US"/>
          </a:p>
        </p:txBody>
      </p:sp>
    </p:spTree>
    <p:extLst>
      <p:ext uri="{BB962C8B-B14F-4D97-AF65-F5344CB8AC3E}">
        <p14:creationId xmlns:p14="http://schemas.microsoft.com/office/powerpoint/2010/main" val="231551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214"/>
            <a:ext cx="12191237" cy="6857571"/>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B1B481E-FA48-4F0F-B655-36D640882ED8}"/>
              </a:ext>
            </a:extLst>
          </p:cNvPr>
          <p:cNvSpPr txBox="1"/>
          <p:nvPr userDrawn="1"/>
        </p:nvSpPr>
        <p:spPr>
          <a:xfrm>
            <a:off x="221381" y="6333596"/>
            <a:ext cx="1549667" cy="307777"/>
          </a:xfrm>
          <a:prstGeom prst="rect">
            <a:avLst/>
          </a:prstGeom>
          <a:noFill/>
        </p:spPr>
        <p:txBody>
          <a:bodyPr wrap="square" rtlCol="0">
            <a:spAutoFit/>
          </a:bodyPr>
          <a:lstStyle/>
          <a:p>
            <a:r>
              <a:rPr lang="en-GB" sz="1400">
                <a:solidFill>
                  <a:schemeClr val="bg1"/>
                </a:solidFill>
              </a:rPr>
              <a:t>Sport for life</a:t>
            </a:r>
          </a:p>
        </p:txBody>
      </p:sp>
    </p:spTree>
    <p:extLst>
      <p:ext uri="{BB962C8B-B14F-4D97-AF65-F5344CB8AC3E}">
        <p14:creationId xmlns:p14="http://schemas.microsoft.com/office/powerpoint/2010/main" val="2580384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rtl="0" eaLnBrk="1" fontAlgn="base" hangingPunct="1">
        <a:spcBef>
          <a:spcPct val="0"/>
        </a:spcBef>
        <a:spcAft>
          <a:spcPct val="0"/>
        </a:spcAft>
        <a:defRPr sz="3200" b="1">
          <a:solidFill>
            <a:schemeClr val="bg1"/>
          </a:solidFill>
          <a:latin typeface="Soho Std Heavy" panose="02040903060506020204" pitchFamily="18" charset="0"/>
          <a:ea typeface="+mj-ea"/>
          <a:cs typeface="+mj-cs"/>
        </a:defRPr>
      </a:lvl1pPr>
      <a:lvl2pPr algn="l" rtl="0" eaLnBrk="1" fontAlgn="base" hangingPunct="1">
        <a:spcBef>
          <a:spcPct val="0"/>
        </a:spcBef>
        <a:spcAft>
          <a:spcPct val="0"/>
        </a:spcAft>
        <a:defRPr sz="3600" b="1">
          <a:solidFill>
            <a:schemeClr val="bg1"/>
          </a:solidFill>
          <a:latin typeface="Arial" charset="0"/>
        </a:defRPr>
      </a:lvl2pPr>
      <a:lvl3pPr algn="l" rtl="0" eaLnBrk="1" fontAlgn="base" hangingPunct="1">
        <a:spcBef>
          <a:spcPct val="0"/>
        </a:spcBef>
        <a:spcAft>
          <a:spcPct val="0"/>
        </a:spcAft>
        <a:defRPr sz="3600" b="1">
          <a:solidFill>
            <a:schemeClr val="bg1"/>
          </a:solidFill>
          <a:latin typeface="Arial" charset="0"/>
        </a:defRPr>
      </a:lvl3pPr>
      <a:lvl4pPr algn="l" rtl="0" eaLnBrk="1" fontAlgn="base" hangingPunct="1">
        <a:spcBef>
          <a:spcPct val="0"/>
        </a:spcBef>
        <a:spcAft>
          <a:spcPct val="0"/>
        </a:spcAft>
        <a:defRPr sz="3600" b="1">
          <a:solidFill>
            <a:schemeClr val="bg1"/>
          </a:solidFill>
          <a:latin typeface="Arial" charset="0"/>
        </a:defRPr>
      </a:lvl4pPr>
      <a:lvl5pPr algn="l" rtl="0" eaLnBrk="1" fontAlgn="base" hangingPunct="1">
        <a:spcBef>
          <a:spcPct val="0"/>
        </a:spcBef>
        <a:spcAft>
          <a:spcPct val="0"/>
        </a:spcAft>
        <a:defRPr sz="3600" b="1">
          <a:solidFill>
            <a:schemeClr val="bg1"/>
          </a:solidFill>
          <a:latin typeface="Arial" charset="0"/>
        </a:defRPr>
      </a:lvl5pPr>
      <a:lvl6pPr marL="457200" algn="l" rtl="0" eaLnBrk="1" fontAlgn="base" hangingPunct="1">
        <a:spcBef>
          <a:spcPct val="0"/>
        </a:spcBef>
        <a:spcAft>
          <a:spcPct val="0"/>
        </a:spcAft>
        <a:defRPr sz="3600" b="1">
          <a:solidFill>
            <a:schemeClr val="accent2"/>
          </a:solidFill>
          <a:latin typeface="Arial" charset="0"/>
        </a:defRPr>
      </a:lvl6pPr>
      <a:lvl7pPr marL="914400" algn="l" rtl="0" eaLnBrk="1" fontAlgn="base" hangingPunct="1">
        <a:spcBef>
          <a:spcPct val="0"/>
        </a:spcBef>
        <a:spcAft>
          <a:spcPct val="0"/>
        </a:spcAft>
        <a:defRPr sz="3600" b="1">
          <a:solidFill>
            <a:schemeClr val="accent2"/>
          </a:solidFill>
          <a:latin typeface="Arial" charset="0"/>
        </a:defRPr>
      </a:lvl7pPr>
      <a:lvl8pPr marL="1371600" algn="l" rtl="0" eaLnBrk="1" fontAlgn="base" hangingPunct="1">
        <a:spcBef>
          <a:spcPct val="0"/>
        </a:spcBef>
        <a:spcAft>
          <a:spcPct val="0"/>
        </a:spcAft>
        <a:defRPr sz="3600" b="1">
          <a:solidFill>
            <a:schemeClr val="accent2"/>
          </a:solidFill>
          <a:latin typeface="Arial" charset="0"/>
        </a:defRPr>
      </a:lvl8pPr>
      <a:lvl9pPr marL="1828800" algn="l" rtl="0" eaLnBrk="1" fontAlgn="base" hangingPunct="1">
        <a:spcBef>
          <a:spcPct val="0"/>
        </a:spcBef>
        <a:spcAft>
          <a:spcPct val="0"/>
        </a:spcAft>
        <a:defRPr sz="3600" b="1">
          <a:solidFill>
            <a:schemeClr val="accent2"/>
          </a:solidFill>
          <a:latin typeface="Arial" charset="0"/>
        </a:defRPr>
      </a:lvl9pPr>
    </p:titleStyle>
    <p:bodyStyle>
      <a:lvl1pPr marL="342900" indent="-342900" algn="l" rtl="0" eaLnBrk="1" fontAlgn="base" hangingPunct="1">
        <a:spcBef>
          <a:spcPct val="40000"/>
        </a:spcBef>
        <a:spcAft>
          <a:spcPct val="10000"/>
        </a:spcAft>
        <a:buChar char="•"/>
        <a:defRPr sz="2400">
          <a:solidFill>
            <a:srgbClr val="0A0478"/>
          </a:solidFill>
          <a:latin typeface="+mn-lt"/>
          <a:ea typeface="+mn-ea"/>
          <a:cs typeface="+mn-cs"/>
        </a:defRPr>
      </a:lvl1pPr>
      <a:lvl2pPr marL="742950" indent="-285750" algn="l" rtl="0" eaLnBrk="1" fontAlgn="base" hangingPunct="1">
        <a:lnSpc>
          <a:spcPct val="85000"/>
        </a:lnSpc>
        <a:spcBef>
          <a:spcPct val="25000"/>
        </a:spcBef>
        <a:spcAft>
          <a:spcPct val="10000"/>
        </a:spcAft>
        <a:buChar char="–"/>
        <a:defRPr sz="2000">
          <a:solidFill>
            <a:srgbClr val="0A0478"/>
          </a:solidFill>
          <a:latin typeface="+mn-lt"/>
          <a:cs typeface="+mn-cs"/>
        </a:defRPr>
      </a:lvl2pPr>
      <a:lvl3pPr marL="1143000" indent="-228600" algn="l" rtl="0" eaLnBrk="1" fontAlgn="base" hangingPunct="1">
        <a:spcBef>
          <a:spcPct val="15000"/>
        </a:spcBef>
        <a:spcAft>
          <a:spcPct val="10000"/>
        </a:spcAft>
        <a:buChar char="•"/>
        <a:defRPr>
          <a:solidFill>
            <a:srgbClr val="0A0478"/>
          </a:solidFill>
          <a:latin typeface="+mn-lt"/>
          <a:cs typeface="+mn-cs"/>
        </a:defRPr>
      </a:lvl3pPr>
      <a:lvl4pPr marL="1600200" indent="-228600" algn="l" rtl="0" eaLnBrk="1" fontAlgn="base" hangingPunct="1">
        <a:spcBef>
          <a:spcPct val="0"/>
        </a:spcBef>
        <a:spcAft>
          <a:spcPct val="10000"/>
        </a:spcAft>
        <a:buChar char="–"/>
        <a:defRPr sz="1600">
          <a:solidFill>
            <a:srgbClr val="0A0478"/>
          </a:solidFill>
          <a:latin typeface="+mn-lt"/>
          <a:cs typeface="+mn-cs"/>
        </a:defRPr>
      </a:lvl4pPr>
      <a:lvl5pPr marL="2057400" indent="-228600" algn="l" rtl="0" eaLnBrk="1" fontAlgn="base" hangingPunct="1">
        <a:spcBef>
          <a:spcPct val="0"/>
        </a:spcBef>
        <a:spcAft>
          <a:spcPct val="10000"/>
        </a:spcAft>
        <a:buChar char="»"/>
        <a:defRPr sz="1400">
          <a:solidFill>
            <a:srgbClr val="0A0478"/>
          </a:solidFill>
          <a:latin typeface="+mn-lt"/>
          <a:cs typeface="+mn-cs"/>
        </a:defRPr>
      </a:lvl5pPr>
      <a:lvl6pPr marL="2514600" indent="-228600" algn="l" rtl="0" eaLnBrk="1" fontAlgn="base" hangingPunct="1">
        <a:spcBef>
          <a:spcPct val="0"/>
        </a:spcBef>
        <a:spcAft>
          <a:spcPct val="10000"/>
        </a:spcAft>
        <a:buChar char="»"/>
        <a:defRPr sz="1400">
          <a:solidFill>
            <a:schemeClr val="accent2"/>
          </a:solidFill>
          <a:latin typeface="+mn-lt"/>
          <a:cs typeface="+mn-cs"/>
        </a:defRPr>
      </a:lvl6pPr>
      <a:lvl7pPr marL="2971800" indent="-228600" algn="l" rtl="0" eaLnBrk="1" fontAlgn="base" hangingPunct="1">
        <a:spcBef>
          <a:spcPct val="0"/>
        </a:spcBef>
        <a:spcAft>
          <a:spcPct val="10000"/>
        </a:spcAft>
        <a:buChar char="»"/>
        <a:defRPr sz="1400">
          <a:solidFill>
            <a:schemeClr val="accent2"/>
          </a:solidFill>
          <a:latin typeface="+mn-lt"/>
          <a:cs typeface="+mn-cs"/>
        </a:defRPr>
      </a:lvl7pPr>
      <a:lvl8pPr marL="3429000" indent="-228600" algn="l" rtl="0" eaLnBrk="1" fontAlgn="base" hangingPunct="1">
        <a:spcBef>
          <a:spcPct val="0"/>
        </a:spcBef>
        <a:spcAft>
          <a:spcPct val="10000"/>
        </a:spcAft>
        <a:buChar char="»"/>
        <a:defRPr sz="1400">
          <a:solidFill>
            <a:schemeClr val="accent2"/>
          </a:solidFill>
          <a:latin typeface="+mn-lt"/>
          <a:cs typeface="+mn-cs"/>
        </a:defRPr>
      </a:lvl8pPr>
      <a:lvl9pPr marL="3886200" indent="-228600" algn="l" rtl="0" eaLnBrk="1" fontAlgn="base" hangingPunct="1">
        <a:spcBef>
          <a:spcPct val="0"/>
        </a:spcBef>
        <a:spcAft>
          <a:spcPct val="10000"/>
        </a:spcAft>
        <a:buChar char="»"/>
        <a:defRPr sz="1400">
          <a:solidFill>
            <a:schemeClr val="accent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C3CCB-13EE-40E5-A3CF-DF23AC33020C}"/>
              </a:ext>
            </a:extLst>
          </p:cNvPr>
          <p:cNvSpPr>
            <a:spLocks noGrp="1"/>
          </p:cNvSpPr>
          <p:nvPr>
            <p:ph type="title"/>
          </p:nvPr>
        </p:nvSpPr>
        <p:spPr>
          <a:xfrm>
            <a:off x="1197428" y="365125"/>
            <a:ext cx="10156371" cy="1325563"/>
          </a:xfrm>
        </p:spPr>
        <p:txBody>
          <a:bodyPr/>
          <a:lstStyle/>
          <a:p>
            <a:r>
              <a:rPr lang="en-GB" sz="4000" b="1" dirty="0"/>
              <a:t>   West Lothian Annual Club Networking Event </a:t>
            </a:r>
            <a:br>
              <a:rPr lang="en-GB" sz="4000" b="1" dirty="0"/>
            </a:br>
            <a:r>
              <a:rPr lang="en-GB" sz="4000" b="1" dirty="0"/>
              <a:t>   Blackburn Partnership Centre 6 June 2024</a:t>
            </a:r>
          </a:p>
        </p:txBody>
      </p:sp>
      <p:sp>
        <p:nvSpPr>
          <p:cNvPr id="3" name="Content Placeholder 2">
            <a:extLst>
              <a:ext uri="{FF2B5EF4-FFF2-40B4-BE49-F238E27FC236}">
                <a16:creationId xmlns:a16="http://schemas.microsoft.com/office/drawing/2014/main" id="{9D8648F7-BE0F-4F72-8550-F892C517E442}"/>
              </a:ext>
            </a:extLst>
          </p:cNvPr>
          <p:cNvSpPr>
            <a:spLocks noGrp="1"/>
          </p:cNvSpPr>
          <p:nvPr>
            <p:ph idx="1"/>
          </p:nvPr>
        </p:nvSpPr>
        <p:spPr>
          <a:xfrm>
            <a:off x="838200" y="1894113"/>
            <a:ext cx="10515600" cy="4282849"/>
          </a:xfrm>
        </p:spPr>
        <p:txBody>
          <a:bodyPr/>
          <a:lstStyle/>
          <a:p>
            <a:pPr marL="0" indent="0">
              <a:buNone/>
            </a:pPr>
            <a:endParaRPr lang="en-GB" dirty="0"/>
          </a:p>
          <a:p>
            <a:pPr marL="0" indent="0">
              <a:buNone/>
            </a:pPr>
            <a:r>
              <a:rPr lang="en-GB" sz="4000" dirty="0"/>
              <a:t>       </a:t>
            </a:r>
            <a:r>
              <a:rPr lang="en-GB" sz="4000" i="1" dirty="0"/>
              <a:t>Kathryn Graham Dalgliesh</a:t>
            </a:r>
          </a:p>
          <a:p>
            <a:pPr marL="0" indent="0">
              <a:buNone/>
            </a:pPr>
            <a:r>
              <a:rPr lang="en-GB" sz="4000" i="1" dirty="0"/>
              <a:t>       (Community Sport Coordinator) </a:t>
            </a:r>
          </a:p>
          <a:p>
            <a:pPr marL="0" indent="0">
              <a:buNone/>
            </a:pPr>
            <a:endParaRPr lang="en-GB" sz="4000" dirty="0"/>
          </a:p>
          <a:p>
            <a:pPr marL="0" indent="0">
              <a:buNone/>
            </a:pPr>
            <a:r>
              <a:rPr lang="en-GB" sz="4000" i="1" dirty="0"/>
              <a:t>    WLC Active Schools &amp; Community Sport Service </a:t>
            </a:r>
          </a:p>
          <a:p>
            <a:pPr marL="0" indent="0">
              <a:buNone/>
            </a:pPr>
            <a:endParaRPr lang="en-GB" sz="3600" dirty="0"/>
          </a:p>
        </p:txBody>
      </p:sp>
    </p:spTree>
    <p:extLst>
      <p:ext uri="{BB962C8B-B14F-4D97-AF65-F5344CB8AC3E}">
        <p14:creationId xmlns:p14="http://schemas.microsoft.com/office/powerpoint/2010/main" val="1348343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7864" y="266478"/>
            <a:ext cx="11118862" cy="769441"/>
          </a:xfrm>
          <a:prstGeom prst="rect">
            <a:avLst/>
          </a:prstGeom>
          <a:noFill/>
        </p:spPr>
        <p:txBody>
          <a:bodyPr wrap="square" rtlCol="0">
            <a:spAutoFit/>
          </a:bodyPr>
          <a:lstStyle/>
          <a:p>
            <a:r>
              <a:rPr lang="en-US" sz="4400">
                <a:solidFill>
                  <a:srgbClr val="006647"/>
                </a:solidFill>
                <a:latin typeface="Calibri Light" charset="0"/>
                <a:ea typeface="Calibri Light" charset="0"/>
                <a:cs typeface="Calibri Light" charset="0"/>
              </a:rPr>
              <a:t>Active Schools </a:t>
            </a:r>
          </a:p>
        </p:txBody>
      </p:sp>
      <p:sp>
        <p:nvSpPr>
          <p:cNvPr id="9" name="TextBox 8"/>
          <p:cNvSpPr txBox="1"/>
          <p:nvPr/>
        </p:nvSpPr>
        <p:spPr>
          <a:xfrm>
            <a:off x="1341121" y="1412240"/>
            <a:ext cx="9926088" cy="3737946"/>
          </a:xfrm>
          <a:prstGeom prst="rect">
            <a:avLst/>
          </a:prstGeom>
          <a:noFill/>
        </p:spPr>
        <p:txBody>
          <a:bodyPr wrap="square" numCol="1" rtlCol="0">
            <a:spAutoFit/>
          </a:bodyPr>
          <a:lstStyle/>
          <a:p>
            <a:pPr marL="342900" indent="-342900">
              <a:lnSpc>
                <a:spcPct val="150000"/>
              </a:lnSpc>
              <a:buFont typeface="Arial" panose="020B0604020202020204" pitchFamily="34" charset="0"/>
              <a:buChar char="•"/>
            </a:pPr>
            <a:r>
              <a:rPr lang="en-GB" sz="2000">
                <a:latin typeface="+mj-lt"/>
              </a:rPr>
              <a:t>Sportscotland works in partnership with all 32 local authorities to invest in and support the Active Schools Network, and has done so for over 13 years.</a:t>
            </a:r>
          </a:p>
          <a:p>
            <a:pPr marL="342900" indent="-342900">
              <a:lnSpc>
                <a:spcPct val="150000"/>
              </a:lnSpc>
              <a:buFont typeface="Arial" panose="020B0604020202020204" pitchFamily="34" charset="0"/>
              <a:buChar char="•"/>
            </a:pPr>
            <a:r>
              <a:rPr lang="en-US" sz="2000">
                <a:latin typeface="+mj-lt"/>
              </a:rPr>
              <a:t>Within West Lothian, core investment from </a:t>
            </a:r>
            <a:r>
              <a:rPr lang="en-US" sz="2000" err="1">
                <a:latin typeface="+mj-lt"/>
              </a:rPr>
              <a:t>sportscotland</a:t>
            </a:r>
            <a:r>
              <a:rPr lang="en-US" sz="2000">
                <a:latin typeface="+mj-lt"/>
              </a:rPr>
              <a:t> and West Lothian Council equates to 10 FTE Active Schools Coordinators </a:t>
            </a:r>
            <a:r>
              <a:rPr lang="en-GB" sz="2000">
                <a:latin typeface="+mj-lt"/>
              </a:rPr>
              <a:t>that support the delivery of quality sporting opportunities for children and young people across all secondary, primary and ASN schools.</a:t>
            </a:r>
            <a:endParaRPr lang="en-US" sz="2000">
              <a:latin typeface="+mj-lt"/>
            </a:endParaRPr>
          </a:p>
          <a:p>
            <a:pPr marL="342900" indent="-342900">
              <a:lnSpc>
                <a:spcPct val="150000"/>
              </a:lnSpc>
              <a:buFont typeface="Arial" panose="020B0604020202020204" pitchFamily="34" charset="0"/>
              <a:buChar char="•"/>
            </a:pPr>
            <a:r>
              <a:rPr lang="en-US" sz="2000">
                <a:latin typeface="+mj-lt"/>
              </a:rPr>
              <a:t>The main aim of </a:t>
            </a:r>
            <a:r>
              <a:rPr lang="en-GB" sz="2000">
                <a:latin typeface="+mj-lt"/>
              </a:rPr>
              <a:t>Active Schools is to provide more and higher quality opportunities to take part in sport and physical activity before school, during lunchtime and after school, and to develop effective pathways between schools and sports clubs in the local community.</a:t>
            </a:r>
            <a:endParaRPr lang="en-US" sz="2000">
              <a:latin typeface="+mj-lt"/>
            </a:endParaRPr>
          </a:p>
        </p:txBody>
      </p:sp>
    </p:spTree>
    <p:extLst>
      <p:ext uri="{BB962C8B-B14F-4D97-AF65-F5344CB8AC3E}">
        <p14:creationId xmlns:p14="http://schemas.microsoft.com/office/powerpoint/2010/main" val="131155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7864" y="266478"/>
            <a:ext cx="11118862" cy="769441"/>
          </a:xfrm>
          <a:prstGeom prst="rect">
            <a:avLst/>
          </a:prstGeom>
          <a:noFill/>
        </p:spPr>
        <p:txBody>
          <a:bodyPr wrap="square" rtlCol="0">
            <a:spAutoFit/>
          </a:bodyPr>
          <a:lstStyle/>
          <a:p>
            <a:r>
              <a:rPr lang="en-US" sz="4400">
                <a:solidFill>
                  <a:srgbClr val="006647"/>
                </a:solidFill>
                <a:latin typeface="Calibri Light" charset="0"/>
                <a:ea typeface="Calibri Light" charset="0"/>
                <a:cs typeface="Calibri Light" charset="0"/>
              </a:rPr>
              <a:t>Community Sport</a:t>
            </a:r>
          </a:p>
        </p:txBody>
      </p:sp>
      <p:sp>
        <p:nvSpPr>
          <p:cNvPr id="9" name="TextBox 8"/>
          <p:cNvSpPr txBox="1"/>
          <p:nvPr/>
        </p:nvSpPr>
        <p:spPr>
          <a:xfrm>
            <a:off x="1491592" y="1412240"/>
            <a:ext cx="9926088" cy="3276282"/>
          </a:xfrm>
          <a:prstGeom prst="rect">
            <a:avLst/>
          </a:prstGeom>
          <a:noFill/>
        </p:spPr>
        <p:txBody>
          <a:bodyPr wrap="square" lIns="91440" tIns="45720" rIns="91440" bIns="45720" numCol="1" rtlCol="0" anchor="t">
            <a:spAutoFit/>
          </a:bodyPr>
          <a:lstStyle/>
          <a:p>
            <a:pPr marL="342900" indent="-342900">
              <a:lnSpc>
                <a:spcPct val="150000"/>
              </a:lnSpc>
              <a:buFont typeface="Arial" panose="020B0604020202020204" pitchFamily="34" charset="0"/>
              <a:buChar char="•"/>
            </a:pPr>
            <a:r>
              <a:rPr lang="en-GB" sz="2000">
                <a:latin typeface="+mj-lt"/>
              </a:rPr>
              <a:t>Team established in 2016</a:t>
            </a:r>
            <a:endParaRPr lang="en-GB" sz="2000">
              <a:latin typeface="+mj-lt"/>
              <a:cs typeface="Calibri Light"/>
            </a:endParaRPr>
          </a:p>
          <a:p>
            <a:pPr marL="342900" indent="-342900">
              <a:lnSpc>
                <a:spcPct val="150000"/>
              </a:lnSpc>
              <a:buFont typeface="Arial" panose="020B0604020202020204" pitchFamily="34" charset="0"/>
              <a:buChar char="•"/>
            </a:pPr>
            <a:r>
              <a:rPr lang="en-US" sz="2000">
                <a:latin typeface="+mj-lt"/>
              </a:rPr>
              <a:t>Within West Lothian, core investment from </a:t>
            </a:r>
            <a:r>
              <a:rPr lang="en-US" sz="2000" err="1">
                <a:latin typeface="+mj-lt"/>
              </a:rPr>
              <a:t>sportscotland</a:t>
            </a:r>
            <a:r>
              <a:rPr lang="en-US" sz="2000">
                <a:latin typeface="+mj-lt"/>
              </a:rPr>
              <a:t> and West Lothian Council currently equates to 2 FTE Community Sport Coordinators.</a:t>
            </a:r>
          </a:p>
          <a:p>
            <a:pPr marL="342900" indent="-342900">
              <a:lnSpc>
                <a:spcPct val="150000"/>
              </a:lnSpc>
              <a:buFont typeface="Arial" panose="020B0604020202020204" pitchFamily="34" charset="0"/>
              <a:buChar char="•"/>
            </a:pPr>
            <a:r>
              <a:rPr lang="en-GB" sz="2000">
                <a:latin typeface="+mj-lt"/>
              </a:rPr>
              <a:t>Key focus for </a:t>
            </a:r>
            <a:r>
              <a:rPr lang="en-GB" sz="2000" err="1">
                <a:latin typeface="+mj-lt"/>
              </a:rPr>
              <a:t>sportscotland</a:t>
            </a:r>
            <a:r>
              <a:rPr lang="en-GB" sz="2000">
                <a:latin typeface="+mj-lt"/>
              </a:rPr>
              <a:t> is the development of Community Sport Hubs</a:t>
            </a:r>
            <a:endParaRPr lang="en-US" sz="2000">
              <a:latin typeface="+mj-lt"/>
            </a:endParaRPr>
          </a:p>
          <a:p>
            <a:pPr marL="342900" indent="-342900">
              <a:lnSpc>
                <a:spcPct val="150000"/>
              </a:lnSpc>
              <a:buFont typeface="Arial" panose="020B0604020202020204" pitchFamily="34" charset="0"/>
              <a:buChar char="•"/>
            </a:pPr>
            <a:r>
              <a:rPr lang="en-GB" sz="2000">
                <a:latin typeface="+mj-lt"/>
              </a:rPr>
              <a:t>Coordinators take a targeted approach to working with local community clubs, along with other organisations, to support their growth, sustainability, governance, meet community need, empower community leaders and foster community collaboration.</a:t>
            </a:r>
            <a:endParaRPr lang="en-GB" sz="2000">
              <a:solidFill>
                <a:srgbClr val="000000"/>
              </a:solidFill>
              <a:latin typeface="Calibri Light"/>
              <a:cs typeface="Calibri Light"/>
            </a:endParaRPr>
          </a:p>
        </p:txBody>
      </p:sp>
    </p:spTree>
    <p:extLst>
      <p:ext uri="{BB962C8B-B14F-4D97-AF65-F5344CB8AC3E}">
        <p14:creationId xmlns:p14="http://schemas.microsoft.com/office/powerpoint/2010/main" val="282172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53B286-43CF-4253-81FB-138B6B8186DA}"/>
              </a:ext>
            </a:extLst>
          </p:cNvPr>
          <p:cNvPicPr>
            <a:picLocks noChangeAspect="1"/>
          </p:cNvPicPr>
          <p:nvPr/>
        </p:nvPicPr>
        <p:blipFill>
          <a:blip r:embed="rId3"/>
          <a:stretch>
            <a:fillRect/>
          </a:stretch>
        </p:blipFill>
        <p:spPr>
          <a:xfrm>
            <a:off x="2418080" y="1191795"/>
            <a:ext cx="7697989" cy="4502949"/>
          </a:xfrm>
          <a:prstGeom prst="rect">
            <a:avLst/>
          </a:prstGeom>
        </p:spPr>
      </p:pic>
      <p:sp>
        <p:nvSpPr>
          <p:cNvPr id="6" name="TextBox 5">
            <a:extLst>
              <a:ext uri="{FF2B5EF4-FFF2-40B4-BE49-F238E27FC236}">
                <a16:creationId xmlns:a16="http://schemas.microsoft.com/office/drawing/2014/main" id="{64DCE620-18D4-4E7F-86B2-9E4152C632DD}"/>
              </a:ext>
            </a:extLst>
          </p:cNvPr>
          <p:cNvSpPr txBox="1"/>
          <p:nvPr/>
        </p:nvSpPr>
        <p:spPr>
          <a:xfrm>
            <a:off x="2418080" y="314134"/>
            <a:ext cx="6047740" cy="830997"/>
          </a:xfrm>
          <a:prstGeom prst="rect">
            <a:avLst/>
          </a:prstGeom>
          <a:noFill/>
        </p:spPr>
        <p:txBody>
          <a:bodyPr wrap="square" rtlCol="0">
            <a:spAutoFit/>
          </a:bodyPr>
          <a:lstStyle/>
          <a:p>
            <a:r>
              <a:rPr lang="en-GB" sz="2400">
                <a:latin typeface="+mj-lt"/>
              </a:rPr>
              <a:t>Sportscotland National Strategy, ‘Sport for Life’</a:t>
            </a:r>
          </a:p>
          <a:p>
            <a:r>
              <a:rPr lang="en-GB" sz="2400">
                <a:latin typeface="+mj-lt"/>
              </a:rPr>
              <a:t>Launched in 2019</a:t>
            </a:r>
          </a:p>
        </p:txBody>
      </p:sp>
    </p:spTree>
    <p:extLst>
      <p:ext uri="{BB962C8B-B14F-4D97-AF65-F5344CB8AC3E}">
        <p14:creationId xmlns:p14="http://schemas.microsoft.com/office/powerpoint/2010/main" val="372750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4490-8D81-4DDB-9A2F-118ED1476D56}"/>
              </a:ext>
            </a:extLst>
          </p:cNvPr>
          <p:cNvSpPr>
            <a:spLocks noGrp="1"/>
          </p:cNvSpPr>
          <p:nvPr>
            <p:ph type="title"/>
          </p:nvPr>
        </p:nvSpPr>
        <p:spPr/>
        <p:txBody>
          <a:bodyPr/>
          <a:lstStyle/>
          <a:p>
            <a:r>
              <a:rPr lang="en-GB" dirty="0"/>
              <a:t>	Our Equality, Diversity and Inclusion (EDI) 	priorities</a:t>
            </a:r>
          </a:p>
        </p:txBody>
      </p:sp>
      <p:sp>
        <p:nvSpPr>
          <p:cNvPr id="6" name="Content Placeholder 5">
            <a:extLst>
              <a:ext uri="{FF2B5EF4-FFF2-40B4-BE49-F238E27FC236}">
                <a16:creationId xmlns:a16="http://schemas.microsoft.com/office/drawing/2014/main" id="{5B4A130C-DE74-4651-8EE8-F8D0201CA546}"/>
              </a:ext>
            </a:extLst>
          </p:cNvPr>
          <p:cNvSpPr>
            <a:spLocks noGrp="1"/>
          </p:cNvSpPr>
          <p:nvPr>
            <p:ph idx="1"/>
          </p:nvPr>
        </p:nvSpPr>
        <p:spPr>
          <a:xfrm>
            <a:off x="1810474" y="2141537"/>
            <a:ext cx="10515600" cy="4351338"/>
          </a:xfrm>
        </p:spPr>
        <p:txBody>
          <a:bodyPr/>
          <a:lstStyle/>
          <a:p>
            <a:r>
              <a:rPr lang="en-GB">
                <a:latin typeface="+mj-lt"/>
              </a:rPr>
              <a:t>Care experienced children and young people</a:t>
            </a:r>
          </a:p>
          <a:p>
            <a:r>
              <a:rPr lang="en-GB">
                <a:latin typeface="+mj-lt"/>
              </a:rPr>
              <a:t>People with a disability</a:t>
            </a:r>
          </a:p>
          <a:p>
            <a:r>
              <a:rPr lang="en-GB">
                <a:latin typeface="+mj-lt"/>
              </a:rPr>
              <a:t>People experiencing physical and mental health issues</a:t>
            </a:r>
          </a:p>
          <a:p>
            <a:r>
              <a:rPr lang="en-GB">
                <a:latin typeface="+mj-lt"/>
              </a:rPr>
              <a:t>People living in poverty or from low income backgrounds</a:t>
            </a:r>
          </a:p>
          <a:p>
            <a:endParaRPr lang="en-GB"/>
          </a:p>
        </p:txBody>
      </p:sp>
    </p:spTree>
    <p:extLst>
      <p:ext uri="{BB962C8B-B14F-4D97-AF65-F5344CB8AC3E}">
        <p14:creationId xmlns:p14="http://schemas.microsoft.com/office/powerpoint/2010/main" val="986246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CB09-B969-44D2-ADDB-353B8442C92F}"/>
              </a:ext>
            </a:extLst>
          </p:cNvPr>
          <p:cNvSpPr>
            <a:spLocks noGrp="1"/>
          </p:cNvSpPr>
          <p:nvPr>
            <p:ph type="title"/>
          </p:nvPr>
        </p:nvSpPr>
        <p:spPr/>
        <p:txBody>
          <a:bodyPr/>
          <a:lstStyle/>
          <a:p>
            <a:r>
              <a:rPr lang="en-GB"/>
              <a:t>	Key Areas of Work</a:t>
            </a:r>
          </a:p>
        </p:txBody>
      </p:sp>
      <p:sp>
        <p:nvSpPr>
          <p:cNvPr id="3" name="Content Placeholder 2">
            <a:extLst>
              <a:ext uri="{FF2B5EF4-FFF2-40B4-BE49-F238E27FC236}">
                <a16:creationId xmlns:a16="http://schemas.microsoft.com/office/drawing/2014/main" id="{BF31157C-09D3-46B5-9C26-555EA53D5526}"/>
              </a:ext>
            </a:extLst>
          </p:cNvPr>
          <p:cNvSpPr>
            <a:spLocks noGrp="1"/>
          </p:cNvSpPr>
          <p:nvPr>
            <p:ph idx="1"/>
          </p:nvPr>
        </p:nvSpPr>
        <p:spPr>
          <a:xfrm>
            <a:off x="1112520" y="1253331"/>
            <a:ext cx="10515600" cy="4351338"/>
          </a:xfrm>
        </p:spPr>
        <p:txBody>
          <a:bodyPr/>
          <a:lstStyle/>
          <a:p>
            <a:pPr lvl="1"/>
            <a:r>
              <a:rPr lang="en-GB" sz="2800">
                <a:latin typeface="+mj-lt"/>
              </a:rPr>
              <a:t>Partnerships</a:t>
            </a:r>
          </a:p>
          <a:p>
            <a:pPr lvl="1"/>
            <a:r>
              <a:rPr lang="en-GB" sz="2800">
                <a:latin typeface="+mj-lt"/>
              </a:rPr>
              <a:t>Developing People in Sport</a:t>
            </a:r>
          </a:p>
          <a:p>
            <a:pPr lvl="1"/>
            <a:r>
              <a:rPr lang="en-GB" sz="2800">
                <a:latin typeface="+mj-lt"/>
              </a:rPr>
              <a:t>School Sport Events</a:t>
            </a:r>
          </a:p>
          <a:p>
            <a:pPr lvl="1"/>
            <a:r>
              <a:rPr lang="en-GB" sz="2800">
                <a:latin typeface="+mj-lt"/>
              </a:rPr>
              <a:t>Developing Clubs</a:t>
            </a:r>
          </a:p>
          <a:p>
            <a:pPr lvl="1"/>
            <a:r>
              <a:rPr lang="en-GB" sz="2800">
                <a:latin typeface="+mj-lt"/>
              </a:rPr>
              <a:t>Extracurricular activity</a:t>
            </a:r>
          </a:p>
          <a:p>
            <a:pPr lvl="1"/>
            <a:r>
              <a:rPr lang="en-GB" sz="2800">
                <a:latin typeface="+mj-lt"/>
              </a:rPr>
              <a:t>Leadership programmes</a:t>
            </a:r>
          </a:p>
          <a:p>
            <a:pPr lvl="1"/>
            <a:r>
              <a:rPr lang="en-GB" sz="2800">
                <a:latin typeface="+mj-lt"/>
              </a:rPr>
              <a:t>Places for Sport</a:t>
            </a:r>
          </a:p>
        </p:txBody>
      </p:sp>
    </p:spTree>
    <p:extLst>
      <p:ext uri="{BB962C8B-B14F-4D97-AF65-F5344CB8AC3E}">
        <p14:creationId xmlns:p14="http://schemas.microsoft.com/office/powerpoint/2010/main" val="30297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DDD82-FB22-4D3F-9C30-55DA21966D02}"/>
              </a:ext>
            </a:extLst>
          </p:cNvPr>
          <p:cNvSpPr>
            <a:spLocks noGrp="1"/>
          </p:cNvSpPr>
          <p:nvPr>
            <p:ph type="title"/>
          </p:nvPr>
        </p:nvSpPr>
        <p:spPr/>
        <p:txBody>
          <a:bodyPr/>
          <a:lstStyle/>
          <a:p>
            <a:r>
              <a:rPr lang="en-GB" dirty="0"/>
              <a:t>			</a:t>
            </a:r>
            <a:r>
              <a:rPr lang="en-GB" b="1" dirty="0"/>
              <a:t>News &amp; Events </a:t>
            </a:r>
          </a:p>
        </p:txBody>
      </p:sp>
      <p:sp>
        <p:nvSpPr>
          <p:cNvPr id="3" name="Content Placeholder 2">
            <a:extLst>
              <a:ext uri="{FF2B5EF4-FFF2-40B4-BE49-F238E27FC236}">
                <a16:creationId xmlns:a16="http://schemas.microsoft.com/office/drawing/2014/main" id="{301642D2-A548-43C5-BA77-978616BCCB48}"/>
              </a:ext>
            </a:extLst>
          </p:cNvPr>
          <p:cNvSpPr>
            <a:spLocks noGrp="1"/>
          </p:cNvSpPr>
          <p:nvPr>
            <p:ph idx="1"/>
          </p:nvPr>
        </p:nvSpPr>
        <p:spPr>
          <a:xfrm>
            <a:off x="1839686" y="1825625"/>
            <a:ext cx="9514114" cy="4351338"/>
          </a:xfrm>
        </p:spPr>
        <p:txBody>
          <a:bodyPr/>
          <a:lstStyle/>
          <a:p>
            <a:r>
              <a:rPr lang="en-GB" dirty="0"/>
              <a:t>Summer Newsletter</a:t>
            </a:r>
          </a:p>
          <a:p>
            <a:r>
              <a:rPr lang="en-GB" dirty="0"/>
              <a:t>Active Schools Changes </a:t>
            </a:r>
          </a:p>
          <a:p>
            <a:r>
              <a:rPr lang="en-GB" dirty="0"/>
              <a:t>School Sport Events </a:t>
            </a:r>
          </a:p>
          <a:p>
            <a:r>
              <a:rPr lang="en-GB" dirty="0"/>
              <a:t>Summer Activity Programme </a:t>
            </a:r>
          </a:p>
          <a:p>
            <a:r>
              <a:rPr lang="en-GB" dirty="0"/>
              <a:t>Bitesize Club Network Event 26</a:t>
            </a:r>
            <a:r>
              <a:rPr lang="en-GB" baseline="30000" dirty="0"/>
              <a:t>th</a:t>
            </a:r>
            <a:r>
              <a:rPr lang="en-GB" dirty="0"/>
              <a:t> June </a:t>
            </a:r>
          </a:p>
          <a:p>
            <a:r>
              <a:rPr lang="en-GB" dirty="0"/>
              <a:t>CSWL New Partnership Agreement </a:t>
            </a:r>
          </a:p>
          <a:p>
            <a:r>
              <a:rPr lang="en-GB" dirty="0"/>
              <a:t>Active Assured Plus Accreditation </a:t>
            </a:r>
          </a:p>
          <a:p>
            <a:r>
              <a:rPr lang="en-GB" dirty="0"/>
              <a:t>Sporting Grants (October) </a:t>
            </a:r>
          </a:p>
          <a:p>
            <a:endParaRPr lang="en-GB" dirty="0"/>
          </a:p>
        </p:txBody>
      </p:sp>
    </p:spTree>
    <p:extLst>
      <p:ext uri="{BB962C8B-B14F-4D97-AF65-F5344CB8AC3E}">
        <p14:creationId xmlns:p14="http://schemas.microsoft.com/office/powerpoint/2010/main" val="40557487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nging Lives">
  <a:themeElements>
    <a:clrScheme name="Sportscotland LD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portscotland LDS">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portscotland LD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portscotland LD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portscotland LD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portscotland LD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portscotland LD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portscotland LD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portscotland LD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portscotland LD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portscotland LD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portscotland LD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portscotland LD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portscotland LD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1DC6DD36C5564D83E30CDDE44F76DF" ma:contentTypeVersion="15" ma:contentTypeDescription="Create a new document." ma:contentTypeScope="" ma:versionID="093f0c824bb1bab49ba3185ddb826add">
  <xsd:schema xmlns:xsd="http://www.w3.org/2001/XMLSchema" xmlns:xs="http://www.w3.org/2001/XMLSchema" xmlns:p="http://schemas.microsoft.com/office/2006/metadata/properties" xmlns:ns3="0d8a388e-ed96-4f05-8196-692f127783e6" xmlns:ns4="0860e034-088f-48eb-ac3e-2aeb86c33670" targetNamespace="http://schemas.microsoft.com/office/2006/metadata/properties" ma:root="true" ma:fieldsID="7bf7caff818fd9a0fb1a57862ce60955" ns3:_="" ns4:_="">
    <xsd:import namespace="0d8a388e-ed96-4f05-8196-692f127783e6"/>
    <xsd:import namespace="0860e034-088f-48eb-ac3e-2aeb86c3367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8a388e-ed96-4f05-8196-692f127783e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60e034-088f-48eb-ac3e-2aeb86c3367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etadata xmlns="http://www.objective.com/ecm/document/metadata/BBD2BD85151E45F38DBBD52365A3AE84" version="1.0.0">
  <systemFields>
    <field name="Objective-Id">
      <value order="0">A10287818</value>
    </field>
    <field name="Objective-Title">
      <value order="0">Corporate Powerpoint template 2019</value>
    </field>
    <field name="Objective-Description">
      <value order="0"/>
    </field>
    <field name="Objective-CreationStamp">
      <value order="0">2019-06-13T14:41:51Z</value>
    </field>
    <field name="Objective-IsApproved">
      <value order="0">false</value>
    </field>
    <field name="Objective-IsPublished">
      <value order="0">true</value>
    </field>
    <field name="Objective-DatePublished">
      <value order="0">2019-06-13T14:45:14Z</value>
    </field>
    <field name="Objective-ModificationStamp">
      <value order="0">2019-06-13T14:45:15Z</value>
    </field>
    <field name="Objective-Owner">
      <value order="0">Valentine, Lynette</value>
    </field>
    <field name="Objective-Path">
      <value order="0">Objective Global Folder:WLC File Plan:Council Wide:Corporate Branding, Logo and Social Media Guidance</value>
    </field>
    <field name="Objective-Parent">
      <value order="0">Corporate Branding, Logo and Social Media Guidance</value>
    </field>
    <field name="Objective-State">
      <value order="0">Published</value>
    </field>
    <field name="Objective-VersionId">
      <value order="0">vA12379290</value>
    </field>
    <field name="Objective-Version">
      <value order="0">1.0</value>
    </field>
    <field name="Objective-VersionNumber">
      <value order="0">1</value>
    </field>
    <field name="Objective-VersionComment">
      <value order="0">First version</value>
    </field>
    <field name="Objective-FileNumber">
      <value order="0">qA21264</value>
    </field>
    <field name="Objective-Classification">
      <value order="0">OFFICIAL</value>
    </field>
    <field name="Objective-Caveats">
      <value order="0"/>
    </field>
  </systemFields>
  <catalogues>
    <catalogue name="Document Type Catalogue" type="type" ori="id:cA4">
      <field name="Objective-Meridio ID">
        <value order="0"/>
      </field>
      <field name="Objective-Author">
        <value order="0"/>
      </field>
      <field name="Objective-Document Date">
        <value order="0"/>
      </field>
      <field name="Objective-Connect Creator">
        <value order="0"/>
      </field>
    </catalogue>
  </catalogues>
</metadata>
</file>

<file path=customXml/item4.xml><?xml version="1.0" encoding="utf-8"?>
<p:properties xmlns:p="http://schemas.microsoft.com/office/2006/metadata/properties" xmlns:xsi="http://www.w3.org/2001/XMLSchema-instance" xmlns:pc="http://schemas.microsoft.com/office/infopath/2007/PartnerControls">
  <documentManagement>
    <_activity xmlns="0860e034-088f-48eb-ac3e-2aeb86c33670" xsi:nil="true"/>
  </documentManagement>
</p:properties>
</file>

<file path=customXml/itemProps1.xml><?xml version="1.0" encoding="utf-8"?>
<ds:datastoreItem xmlns:ds="http://schemas.openxmlformats.org/officeDocument/2006/customXml" ds:itemID="{1D70FBF3-4CF3-45A2-94B3-1362EF4B41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8a388e-ed96-4f05-8196-692f127783e6"/>
    <ds:schemaRef ds:uri="0860e034-088f-48eb-ac3e-2aeb86c336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12EB48-7804-41B1-A076-A1F20611F04E}">
  <ds:schemaRefs>
    <ds:schemaRef ds:uri="http://schemas.microsoft.com/sharepoint/v3/contenttype/forms"/>
  </ds:schemaRefs>
</ds:datastoreItem>
</file>

<file path=customXml/itemProps3.xml><?xml version="1.0" encoding="utf-8"?>
<ds:datastoreItem xmlns:ds="http://schemas.openxmlformats.org/officeDocument/2006/customXml" ds:itemID="{5745109E-2DDF-40CB-AC2B-FF9B10C90820}">
  <ds:schemaRefs>
    <ds:schemaRef ds:uri="http://www.objective.com/ecm/document/metadata/BBD2BD85151E45F38DBBD52365A3AE84"/>
  </ds:schemaRefs>
</ds:datastoreItem>
</file>

<file path=customXml/itemProps4.xml><?xml version="1.0" encoding="utf-8"?>
<ds:datastoreItem xmlns:ds="http://schemas.openxmlformats.org/officeDocument/2006/customXml" ds:itemID="{922E0FCD-A70A-435D-876A-669B5D26FE26}">
  <ds:schemaRefs>
    <ds:schemaRef ds:uri="http://purl.org/dc/terms/"/>
    <ds:schemaRef ds:uri="http://purl.org/dc/elements/1.1/"/>
    <ds:schemaRef ds:uri="http://www.w3.org/XML/1998/namespace"/>
    <ds:schemaRef ds:uri="http://purl.org/dc/dcmitype/"/>
    <ds:schemaRef ds:uri="http://schemas.microsoft.com/office/2006/documentManagement/types"/>
    <ds:schemaRef ds:uri="http://schemas.openxmlformats.org/package/2006/metadata/core-properties"/>
    <ds:schemaRef ds:uri="0860e034-088f-48eb-ac3e-2aeb86c33670"/>
    <ds:schemaRef ds:uri="0d8a388e-ed96-4f05-8196-692f127783e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24</TotalTime>
  <Words>1023</Words>
  <Application>Microsoft Office PowerPoint</Application>
  <PresentationFormat>Widescreen</PresentationFormat>
  <Paragraphs>67</Paragraphs>
  <Slides>7</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Calibri Light</vt:lpstr>
      <vt:lpstr>Soho Std Heavy</vt:lpstr>
      <vt:lpstr>Office Theme</vt:lpstr>
      <vt:lpstr>Changing Lives</vt:lpstr>
      <vt:lpstr>   West Lothian Annual Club Networking Event     Blackburn Partnership Centre 6 June 2024</vt:lpstr>
      <vt:lpstr>PowerPoint Presentation</vt:lpstr>
      <vt:lpstr>PowerPoint Presentation</vt:lpstr>
      <vt:lpstr>PowerPoint Presentation</vt:lpstr>
      <vt:lpstr> Our Equality, Diversity and Inclusion (EDI)  priorities</vt:lpstr>
      <vt:lpstr> Key Areas of Work</vt:lpstr>
      <vt:lpstr>   News &amp; Events </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Wilkins</dc:creator>
  <cp:lastModifiedBy>Dalgliesh, KathrynGraham</cp:lastModifiedBy>
  <cp:revision>4</cp:revision>
  <dcterms:created xsi:type="dcterms:W3CDTF">2017-05-25T09:36:48Z</dcterms:created>
  <dcterms:modified xsi:type="dcterms:W3CDTF">2024-06-05T15:41:04Z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A10287818</vt:lpwstr>
  </property>
  <property fmtid="{D5CDD505-2E9C-101B-9397-08002B2CF9AE}" pid="4" name="Objective-Title">
    <vt:lpwstr>Corporate Powerpoint template 2019</vt:lpwstr>
  </property>
  <property fmtid="{D5CDD505-2E9C-101B-9397-08002B2CF9AE}" pid="5" name="Objective-Description">
    <vt:lpwstr/>
  </property>
  <property fmtid="{D5CDD505-2E9C-101B-9397-08002B2CF9AE}" pid="6" name="Objective-CreationStamp">
    <vt:filetime>2019-06-13T14:45:14Z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2019-06-13T14:45:14Z</vt:filetime>
  </property>
  <property fmtid="{D5CDD505-2E9C-101B-9397-08002B2CF9AE}" pid="10" name="Objective-ModificationStamp">
    <vt:filetime>2019-06-13T14:45:15Z</vt:filetime>
  </property>
  <property fmtid="{D5CDD505-2E9C-101B-9397-08002B2CF9AE}" pid="11" name="Objective-Owner">
    <vt:lpwstr>Valentine, Lynette</vt:lpwstr>
  </property>
  <property fmtid="{D5CDD505-2E9C-101B-9397-08002B2CF9AE}" pid="12" name="Objective-Path">
    <vt:lpwstr>Objective Global Folder:WLC File Plan:Council Wide:Corporate Branding, Logo and Social Media Guidance:</vt:lpwstr>
  </property>
  <property fmtid="{D5CDD505-2E9C-101B-9397-08002B2CF9AE}" pid="13" name="Objective-Parent">
    <vt:lpwstr>Corporate Branding, Logo and Social Media Guidance</vt:lpwstr>
  </property>
  <property fmtid="{D5CDD505-2E9C-101B-9397-08002B2CF9AE}" pid="14" name="Objective-State">
    <vt:lpwstr>Published</vt:lpwstr>
  </property>
  <property fmtid="{D5CDD505-2E9C-101B-9397-08002B2CF9AE}" pid="15" name="Objective-VersionId">
    <vt:lpwstr>vA12379290</vt:lpwstr>
  </property>
  <property fmtid="{D5CDD505-2E9C-101B-9397-08002B2CF9AE}" pid="16" name="Objective-Version">
    <vt:lpwstr>1.0</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qA21264</vt:lpwstr>
  </property>
  <property fmtid="{D5CDD505-2E9C-101B-9397-08002B2CF9AE}" pid="20" name="Objective-Classification">
    <vt:lpwstr>[Inherited - OFFICIAL]</vt:lpwstr>
  </property>
  <property fmtid="{D5CDD505-2E9C-101B-9397-08002B2CF9AE}" pid="21" name="Objective-Caveats">
    <vt:lpwstr/>
  </property>
  <property fmtid="{D5CDD505-2E9C-101B-9397-08002B2CF9AE}" pid="22" name="Objective-Document Date">
    <vt:lpwstr/>
  </property>
  <property fmtid="{D5CDD505-2E9C-101B-9397-08002B2CF9AE}" pid="23" name="Objective-Meridio ID">
    <vt:lpwstr/>
  </property>
  <property fmtid="{D5CDD505-2E9C-101B-9397-08002B2CF9AE}" pid="24" name="Objective-Author">
    <vt:lpwstr/>
  </property>
  <property fmtid="{D5CDD505-2E9C-101B-9397-08002B2CF9AE}" pid="25" name="Objective-Connect Creator">
    <vt:lpwstr/>
  </property>
  <property fmtid="{D5CDD505-2E9C-101B-9397-08002B2CF9AE}" pid="26" name="Objective-Comment">
    <vt:lpwstr/>
  </property>
  <property fmtid="{D5CDD505-2E9C-101B-9397-08002B2CF9AE}" pid="27" name="Objective-Meridio ID [system]">
    <vt:lpwstr/>
  </property>
  <property fmtid="{D5CDD505-2E9C-101B-9397-08002B2CF9AE}" pid="28" name="Objective-Author [system]">
    <vt:lpwstr/>
  </property>
  <property fmtid="{D5CDD505-2E9C-101B-9397-08002B2CF9AE}" pid="29" name="Objective-Document Date [system]">
    <vt:lpwstr/>
  </property>
  <property fmtid="{D5CDD505-2E9C-101B-9397-08002B2CF9AE}" pid="30" name="Objective-Connect Creator [system]">
    <vt:lpwstr/>
  </property>
  <property fmtid="{D5CDD505-2E9C-101B-9397-08002B2CF9AE}" pid="31" name="ContentTypeId">
    <vt:lpwstr>0x010100B81DC6DD36C5564D83E30CDDE44F76DF</vt:lpwstr>
  </property>
</Properties>
</file>